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965"/>
    <a:srgbClr val="E700FF"/>
    <a:srgbClr val="F48AFF"/>
    <a:srgbClr val="6AE4FF"/>
    <a:srgbClr val="0000FF"/>
    <a:srgbClr val="00FBFF"/>
    <a:srgbClr val="CE8400"/>
    <a:srgbClr val="04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2"/>
    <p:restoredTop sz="94779"/>
  </p:normalViewPr>
  <p:slideViewPr>
    <p:cSldViewPr snapToGrid="0">
      <p:cViewPr varScale="1">
        <p:scale>
          <a:sx n="156" d="100"/>
          <a:sy n="156" d="100"/>
        </p:scale>
        <p:origin x="-216" y="1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1166B-5922-924B-9294-FCF738B173D3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5138D-4CED-2A4B-8DA8-3F026E4CC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37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138D-4CED-2A4B-8DA8-3F026E4CC0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833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6C020-7D55-FEE5-6B93-3A9CF7C1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1F66C-C3CD-E418-F215-560023B063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2B7B94-BE07-3F45-B6AE-2878916E04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187E7-5AE1-8D35-143F-5A105A47DD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138D-4CED-2A4B-8DA8-3F026E4CC0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631F7-271D-2A42-E6B1-9878168A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30C1C6-4E85-5040-A66C-EA2B72AC4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4F8A5F-017C-0FE8-DE26-7D777EDDF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F716E-6B06-8922-920C-38C0BEF09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C5138D-4CED-2A4B-8DA8-3F026E4CC0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69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EB32-C457-ACCF-B6D0-31C1F8BD1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F5756-02EA-34C6-99DD-4737B6B82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56A6B-DB6E-F22A-9864-0CE1E8B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4D0B31-5BF6-6016-8138-81A459B8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2D469-09BA-FECD-D21C-F925729B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EDEF-3C7D-DDEC-2402-A7AA0D3E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A3792B-B249-446E-3082-D670B9055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0F009-B45D-CA41-E528-BBE7465A5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4E579-D79F-66C8-ACE8-739D5356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6A2B5-D73A-F5CB-69D2-DB012BCD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8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15EAEE-FF7E-5F6E-2FA2-9B8FA0FC59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8EE51-7A8E-44D1-C247-DF03D2FF1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CC799-AC86-FC25-264C-D6793DC6E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A8113-7BB0-FE7D-CA6C-7EEB9279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E6DE2-140E-7754-B381-4095691F4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0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C2CF-C356-0AB6-0BC2-FAB490DF2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E9FAD-53F1-3FD8-263B-F754F03E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4022E-E3F1-9AA1-ED34-D71634E8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22974-CC2B-F6FE-B143-8F9FB417E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8D7A3-4386-7263-09DA-EEEF1EBD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10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4EB9-DE65-6F8E-09F4-3AD97CCF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53BA9A-9013-41A7-32A7-DA5B2A6FA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ABDD1-EF67-DFCD-6F39-E9AAA229F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7A0E7-D501-358A-9E6A-9FE98D6B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00E2F-D8C4-C3ED-5A86-2D1E8396D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2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7C9-5F7B-CF3B-AE3E-09A27BCF9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85D44-1EBF-49C6-088D-F1C0E5752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18481-52B3-7F25-E44A-6CB7016BD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168F6-CDBF-0FBB-6510-DB4BC6CD3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BFA01-5C3A-5DBB-0850-EF7DC9962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A22EB-91D4-3912-908A-9940C451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94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2B77-E9A1-3F39-DD0B-5A545299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485FA-FA7B-3E0F-B089-802EAF75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870A5E-BBDA-D44B-0A52-2187A7293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CDBF8-F5EB-2B90-C98B-E230D6737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D05F26-8B7C-D770-A53D-481D8460A9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CE8D9-51D2-8BA7-F796-52D5C50C0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C1986-C0D9-AEF7-8EF0-E8BFF1F8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55E47A-5EF4-707C-EFFB-D29702B1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8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9FA8E-EB0C-E0DB-7F31-1534D345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1DD0F-216E-757E-5855-B9001D87C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C839A-D536-CAD6-FCCF-DA56FA62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531D8-07DB-D295-2DEE-10A6C6E3A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92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376118-AF77-9D60-309E-861A6C2B1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12434-38C3-FAA6-69BA-23A5DF65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BF778-2233-F6D5-C028-6889CD495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5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E82D-6ACC-6C7B-BD08-D5143A24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73691-1C36-0301-B922-E0C23E766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EECD9-A080-D02F-D201-198B1DC84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6E589-82B9-D393-4433-78444C1D0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D2CDB2-1CC8-1456-1E3B-F607D6798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6CB25-5416-1BE7-BB17-8A5EC5E7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2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8165-3583-EE52-C0E5-3FC74B993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0D5FE2-153E-5FE0-368D-ACB4FE5DEF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6CED1B-AA0C-F07B-F9AD-42DDAA391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1A894-B772-D847-6C02-8D193AD97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9A0D2-A991-785D-049B-A87742925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BF2B7-358C-FAF2-8AC4-1273F2CF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9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3C7380-EF6C-82BD-D130-81A9BE1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28397-5E24-C70C-BDE9-482DCAE9D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2D524E-25CF-73A2-D925-EC51A3798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CAC874-2BF6-7F43-A3AD-220AF2A548C6}" type="datetimeFigureOut">
              <a:rPr lang="en-US" smtClean="0"/>
              <a:t>12/4/25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92154-DCD0-69ED-5415-E26BDAB44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C6DB-8435-D8C9-6A90-C2376B5E52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AFF900-708B-C347-964C-5765C98E4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1063">
            <a:extLst>
              <a:ext uri="{FF2B5EF4-FFF2-40B4-BE49-F238E27FC236}">
                <a16:creationId xmlns:a16="http://schemas.microsoft.com/office/drawing/2014/main" id="{DE8B7959-0C19-BBF5-524E-E6652947E9B0}"/>
              </a:ext>
            </a:extLst>
          </p:cNvPr>
          <p:cNvSpPr/>
          <p:nvPr/>
        </p:nvSpPr>
        <p:spPr>
          <a:xfrm>
            <a:off x="8752584" y="5209523"/>
            <a:ext cx="3280390" cy="1375861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0BFD879-1CCA-8FBE-CB8F-2E957F508A34}"/>
              </a:ext>
            </a:extLst>
          </p:cNvPr>
          <p:cNvSpPr/>
          <p:nvPr/>
        </p:nvSpPr>
        <p:spPr>
          <a:xfrm>
            <a:off x="8752584" y="4186272"/>
            <a:ext cx="3280390" cy="10232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A527D054-D255-742A-9E99-50DD2F23EE9C}"/>
              </a:ext>
            </a:extLst>
          </p:cNvPr>
          <p:cNvSpPr/>
          <p:nvPr/>
        </p:nvSpPr>
        <p:spPr>
          <a:xfrm>
            <a:off x="8752584" y="2623460"/>
            <a:ext cx="3280390" cy="155578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93EEDBF-9BA0-4486-2831-D43BD7E37EA7}"/>
              </a:ext>
            </a:extLst>
          </p:cNvPr>
          <p:cNvSpPr/>
          <p:nvPr/>
        </p:nvSpPr>
        <p:spPr>
          <a:xfrm>
            <a:off x="8752584" y="1153883"/>
            <a:ext cx="3280390" cy="1469577"/>
          </a:xfrm>
          <a:prstGeom prst="rect">
            <a:avLst/>
          </a:prstGeom>
          <a:solidFill>
            <a:srgbClr val="04C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203DCF1D-6D0C-0A9B-4F6F-2763381C7BBC}"/>
              </a:ext>
            </a:extLst>
          </p:cNvPr>
          <p:cNvSpPr/>
          <p:nvPr/>
        </p:nvSpPr>
        <p:spPr>
          <a:xfrm>
            <a:off x="5225614" y="2623460"/>
            <a:ext cx="3526970" cy="15628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82177E42-4D29-3A28-CE0D-4EB5D3BEA0AA}"/>
              </a:ext>
            </a:extLst>
          </p:cNvPr>
          <p:cNvSpPr/>
          <p:nvPr/>
        </p:nvSpPr>
        <p:spPr>
          <a:xfrm>
            <a:off x="5225614" y="1153883"/>
            <a:ext cx="3526970" cy="1469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0F091534-76C7-FF0A-7B5C-CB57DB3D6117}"/>
              </a:ext>
            </a:extLst>
          </p:cNvPr>
          <p:cNvSpPr/>
          <p:nvPr/>
        </p:nvSpPr>
        <p:spPr>
          <a:xfrm>
            <a:off x="1772473" y="5209523"/>
            <a:ext cx="3453141" cy="1377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B05143FE-A143-B30F-D64A-7BE6A5012033}"/>
              </a:ext>
            </a:extLst>
          </p:cNvPr>
          <p:cNvSpPr/>
          <p:nvPr/>
        </p:nvSpPr>
        <p:spPr>
          <a:xfrm>
            <a:off x="1772473" y="4186272"/>
            <a:ext cx="3453141" cy="1023251"/>
          </a:xfrm>
          <a:prstGeom prst="rect">
            <a:avLst/>
          </a:prstGeom>
          <a:solidFill>
            <a:srgbClr val="CE8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E088C9C-A1E4-3B83-4B1D-A1B5902E7C39}"/>
              </a:ext>
            </a:extLst>
          </p:cNvPr>
          <p:cNvSpPr/>
          <p:nvPr/>
        </p:nvSpPr>
        <p:spPr>
          <a:xfrm>
            <a:off x="1772473" y="2623460"/>
            <a:ext cx="3453141" cy="1555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4EA46197-5F97-389D-CF3F-12483B011B99}"/>
              </a:ext>
            </a:extLst>
          </p:cNvPr>
          <p:cNvSpPr/>
          <p:nvPr/>
        </p:nvSpPr>
        <p:spPr>
          <a:xfrm>
            <a:off x="1772473" y="1153883"/>
            <a:ext cx="3453141" cy="14695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E79290-3235-9C83-A6AB-050431B7ABC1}"/>
              </a:ext>
            </a:extLst>
          </p:cNvPr>
          <p:cNvCxnSpPr>
            <a:cxnSpLocks/>
          </p:cNvCxnSpPr>
          <p:nvPr/>
        </p:nvCxnSpPr>
        <p:spPr>
          <a:xfrm>
            <a:off x="96552" y="272616"/>
            <a:ext cx="119231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BA1616-534C-ECB8-2070-4B708E6C3122}"/>
              </a:ext>
            </a:extLst>
          </p:cNvPr>
          <p:cNvCxnSpPr>
            <a:cxnSpLocks/>
          </p:cNvCxnSpPr>
          <p:nvPr/>
        </p:nvCxnSpPr>
        <p:spPr>
          <a:xfrm>
            <a:off x="109804" y="6572832"/>
            <a:ext cx="11924121" cy="13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2EB3C9-A0E2-29F0-6429-6DC3291B68E8}"/>
              </a:ext>
            </a:extLst>
          </p:cNvPr>
          <p:cNvCxnSpPr>
            <a:cxnSpLocks/>
          </p:cNvCxnSpPr>
          <p:nvPr/>
        </p:nvCxnSpPr>
        <p:spPr>
          <a:xfrm>
            <a:off x="136308" y="1153886"/>
            <a:ext cx="1189666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D6114B-7A5F-1AE8-A0AA-FE0BBEAADA2F}"/>
              </a:ext>
            </a:extLst>
          </p:cNvPr>
          <p:cNvSpPr txBox="1"/>
          <p:nvPr/>
        </p:nvSpPr>
        <p:spPr>
          <a:xfrm>
            <a:off x="136298" y="486180"/>
            <a:ext cx="1621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Trapping Specialization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E30C3E2-45F2-2B05-3694-0B37B57331AA}"/>
              </a:ext>
            </a:extLst>
          </p:cNvPr>
          <p:cNvCxnSpPr>
            <a:cxnSpLocks/>
          </p:cNvCxnSpPr>
          <p:nvPr/>
        </p:nvCxnSpPr>
        <p:spPr>
          <a:xfrm>
            <a:off x="1763958" y="1153886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DB49E5-FC58-2C18-8DD7-9D07DB1987FC}"/>
              </a:ext>
            </a:extLst>
          </p:cNvPr>
          <p:cNvSpPr txBox="1"/>
          <p:nvPr/>
        </p:nvSpPr>
        <p:spPr>
          <a:xfrm>
            <a:off x="93710" y="1740920"/>
            <a:ext cx="1621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6DE501-8013-3390-7638-80A36B713E20}"/>
              </a:ext>
            </a:extLst>
          </p:cNvPr>
          <p:cNvSpPr txBox="1"/>
          <p:nvPr/>
        </p:nvSpPr>
        <p:spPr>
          <a:xfrm>
            <a:off x="93709" y="3212352"/>
            <a:ext cx="1621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61E90-DCD2-9B10-10F6-C5AD09F07078}"/>
              </a:ext>
            </a:extLst>
          </p:cNvPr>
          <p:cNvSpPr txBox="1"/>
          <p:nvPr/>
        </p:nvSpPr>
        <p:spPr>
          <a:xfrm>
            <a:off x="93712" y="4528995"/>
            <a:ext cx="1621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Amphibious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9F292D-95AC-1959-8690-9287B449EA89}"/>
              </a:ext>
            </a:extLst>
          </p:cNvPr>
          <p:cNvSpPr txBox="1"/>
          <p:nvPr/>
        </p:nvSpPr>
        <p:spPr>
          <a:xfrm>
            <a:off x="93715" y="5728288"/>
            <a:ext cx="1621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5F976D-ED1B-74B4-9DE8-FB446D7AE585}"/>
              </a:ext>
            </a:extLst>
          </p:cNvPr>
          <p:cNvCxnSpPr>
            <a:cxnSpLocks/>
          </p:cNvCxnSpPr>
          <p:nvPr/>
        </p:nvCxnSpPr>
        <p:spPr>
          <a:xfrm>
            <a:off x="5225614" y="1153883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B135E4-401C-54AC-86E0-FD18B6734233}"/>
              </a:ext>
            </a:extLst>
          </p:cNvPr>
          <p:cNvCxnSpPr>
            <a:cxnSpLocks/>
          </p:cNvCxnSpPr>
          <p:nvPr/>
        </p:nvCxnSpPr>
        <p:spPr>
          <a:xfrm>
            <a:off x="8752584" y="1140631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02CADF-846F-EA61-BCD3-E5B651152C9B}"/>
              </a:ext>
            </a:extLst>
          </p:cNvPr>
          <p:cNvSpPr txBox="1"/>
          <p:nvPr/>
        </p:nvSpPr>
        <p:spPr>
          <a:xfrm>
            <a:off x="2474124" y="573201"/>
            <a:ext cx="2095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Adhesive/snap traps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16B9EC-9F78-3B3E-7D4D-FA7FE7F862A9}"/>
              </a:ext>
            </a:extLst>
          </p:cNvPr>
          <p:cNvSpPr txBox="1"/>
          <p:nvPr/>
        </p:nvSpPr>
        <p:spPr>
          <a:xfrm>
            <a:off x="5862193" y="573201"/>
            <a:ext cx="2095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Transitional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3951A1-3116-6B25-BBD9-6E5353850E5F}"/>
              </a:ext>
            </a:extLst>
          </p:cNvPr>
          <p:cNvSpPr txBox="1"/>
          <p:nvPr/>
        </p:nvSpPr>
        <p:spPr>
          <a:xfrm>
            <a:off x="9413548" y="486180"/>
            <a:ext cx="2095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Pitcher and pitcher-derived traps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1CB449-0E67-3102-1B72-8C33C469A86E}"/>
              </a:ext>
            </a:extLst>
          </p:cNvPr>
          <p:cNvCxnSpPr>
            <a:cxnSpLocks/>
          </p:cNvCxnSpPr>
          <p:nvPr/>
        </p:nvCxnSpPr>
        <p:spPr>
          <a:xfrm>
            <a:off x="1758266" y="2623460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C9C9C3-81C5-137B-6C3B-F44A44D92081}"/>
              </a:ext>
            </a:extLst>
          </p:cNvPr>
          <p:cNvCxnSpPr>
            <a:cxnSpLocks/>
          </p:cNvCxnSpPr>
          <p:nvPr/>
        </p:nvCxnSpPr>
        <p:spPr>
          <a:xfrm>
            <a:off x="1759222" y="4186272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D6DACFA-6703-A168-A36F-92CADCD3B0A5}"/>
              </a:ext>
            </a:extLst>
          </p:cNvPr>
          <p:cNvSpPr txBox="1"/>
          <p:nvPr/>
        </p:nvSpPr>
        <p:spPr>
          <a:xfrm>
            <a:off x="2445583" y="1340429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Thin, filiform,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Triphyophyllum peltatum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Drosophyllum lusitanicum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regina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heterophylla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Roridula gorgonias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9F32A1-B102-49DE-C5E8-3F85FEFDC2F8}"/>
              </a:ext>
            </a:extLst>
          </p:cNvPr>
          <p:cNvSpPr txBox="1"/>
          <p:nvPr/>
        </p:nvSpPr>
        <p:spPr>
          <a:xfrm>
            <a:off x="2452442" y="2732692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vulgaris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acuminata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ibarrae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schizandra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prostratoscaposa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cuneifolia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D14C2C-8346-649E-ECC7-750B7E04F46B}"/>
              </a:ext>
            </a:extLst>
          </p:cNvPr>
          <p:cNvSpPr txBox="1"/>
          <p:nvPr/>
        </p:nvSpPr>
        <p:spPr>
          <a:xfrm>
            <a:off x="2426693" y="4313161"/>
            <a:ext cx="2095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Rapidly-closing traps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burmannnii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sessilifolia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Dionaea muscipula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977A4FD-9DAD-4E96-87E5-297F05242337}"/>
              </a:ext>
            </a:extLst>
          </p:cNvPr>
          <p:cNvSpPr txBox="1"/>
          <p:nvPr/>
        </p:nvSpPr>
        <p:spPr>
          <a:xfrm>
            <a:off x="2375943" y="5549581"/>
            <a:ext cx="2095263" cy="569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 snap trap</a:t>
            </a:r>
          </a:p>
          <a:p>
            <a:pPr algn="ctr">
              <a:lnSpc>
                <a:spcPct val="150000"/>
              </a:lnSpc>
            </a:pP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Aldrovanda vesiculosa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77EF78-6B85-FECD-7B3B-3E54C8234483}"/>
              </a:ext>
            </a:extLst>
          </p:cNvPr>
          <p:cNvSpPr txBox="1"/>
          <p:nvPr/>
        </p:nvSpPr>
        <p:spPr>
          <a:xfrm>
            <a:off x="5252120" y="1398660"/>
            <a:ext cx="32896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funnel-shaped pitchers, </a:t>
            </a:r>
          </a:p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 inner walls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aristolochioides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talangensis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eymae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33E6A7-046A-A799-F8F3-91E311C39FB9}"/>
              </a:ext>
            </a:extLst>
          </p:cNvPr>
          <p:cNvSpPr txBox="1"/>
          <p:nvPr/>
        </p:nvSpPr>
        <p:spPr>
          <a:xfrm>
            <a:off x="5332334" y="2832529"/>
            <a:ext cx="328961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curled adhesive leaf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lutea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grandiflora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villosa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C1B75A-2C1C-19A6-6A5F-F55CD890BCD2}"/>
              </a:ext>
            </a:extLst>
          </p:cNvPr>
          <p:cNvCxnSpPr>
            <a:cxnSpLocks/>
          </p:cNvCxnSpPr>
          <p:nvPr/>
        </p:nvCxnSpPr>
        <p:spPr>
          <a:xfrm>
            <a:off x="1772477" y="5209523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0313E97-9487-C57A-7CF0-078C5EB7C6C6}"/>
              </a:ext>
            </a:extLst>
          </p:cNvPr>
          <p:cNvSpPr txBox="1"/>
          <p:nvPr/>
        </p:nvSpPr>
        <p:spPr>
          <a:xfrm>
            <a:off x="8816370" y="1189137"/>
            <a:ext cx="3289618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Erect, trumpet-shaped pitchers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mirabilis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faizaliana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leucophylla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alata</a:t>
            </a:r>
            <a:b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Heliamphora tatei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Heliamphora heterodoxa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4B18CB91-ADE1-E411-8297-7AAC5B9B7D17}"/>
              </a:ext>
            </a:extLst>
          </p:cNvPr>
          <p:cNvSpPr txBox="1"/>
          <p:nvPr/>
        </p:nvSpPr>
        <p:spPr>
          <a:xfrm>
            <a:off x="8816370" y="2713050"/>
            <a:ext cx="328961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Short, squat pitchers 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ampullaria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rowanae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purpurea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rosea</a:t>
            </a:r>
            <a:b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Cephalotus follicularis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E93C90CD-C91C-3484-FCC2-7EAC89D17A97}"/>
              </a:ext>
            </a:extLst>
          </p:cNvPr>
          <p:cNvSpPr txBox="1"/>
          <p:nvPr/>
        </p:nvSpPr>
        <p:spPr>
          <a:xfrm>
            <a:off x="8988647" y="4270842"/>
            <a:ext cx="3289618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Pitchers with eel-trap like mechanism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Darlingtonia californica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(juvenile)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psittacina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4F6ED506-5340-1F00-4676-E0357580A0E9}"/>
              </a:ext>
            </a:extLst>
          </p:cNvPr>
          <p:cNvSpPr txBox="1"/>
          <p:nvPr/>
        </p:nvSpPr>
        <p:spPr>
          <a:xfrm>
            <a:off x="9413548" y="5272563"/>
            <a:ext cx="20952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 “pitchers”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 aurea</a:t>
            </a:r>
          </a:p>
          <a:p>
            <a:pPr algn="ctr"/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repens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wannani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dichotoma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D7840BF6-9127-8447-5ACD-067E708E5119}"/>
              </a:ext>
            </a:extLst>
          </p:cNvPr>
          <p:cNvSpPr txBox="1"/>
          <p:nvPr/>
        </p:nvSpPr>
        <p:spPr>
          <a:xfrm>
            <a:off x="185057" y="1152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BE981D24-87BA-5F68-7431-EEB505E7E657}"/>
              </a:ext>
            </a:extLst>
          </p:cNvPr>
          <p:cNvSpPr txBox="1"/>
          <p:nvPr/>
        </p:nvSpPr>
        <p:spPr>
          <a:xfrm>
            <a:off x="1777689" y="11392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3FEEA175-36E5-F6C4-738B-0D63791501E8}"/>
              </a:ext>
            </a:extLst>
          </p:cNvPr>
          <p:cNvSpPr txBox="1"/>
          <p:nvPr/>
        </p:nvSpPr>
        <p:spPr>
          <a:xfrm>
            <a:off x="1764431" y="25993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54A74D9C-6CEB-DB4A-B93A-0AAD3718FB37}"/>
              </a:ext>
            </a:extLst>
          </p:cNvPr>
          <p:cNvSpPr txBox="1"/>
          <p:nvPr/>
        </p:nvSpPr>
        <p:spPr>
          <a:xfrm>
            <a:off x="5234607" y="11127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FF7D17CD-1BA4-9FC0-756C-F43D0748F799}"/>
              </a:ext>
            </a:extLst>
          </p:cNvPr>
          <p:cNvSpPr txBox="1"/>
          <p:nvPr/>
        </p:nvSpPr>
        <p:spPr>
          <a:xfrm>
            <a:off x="8779558" y="10994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018F3F3-35D8-206D-CC3C-08F444A9EFC3}"/>
              </a:ext>
            </a:extLst>
          </p:cNvPr>
          <p:cNvSpPr txBox="1"/>
          <p:nvPr/>
        </p:nvSpPr>
        <p:spPr>
          <a:xfrm>
            <a:off x="5223721" y="25728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46614AC5-89B7-4BB1-2DCC-63DDF96BD9F7}"/>
              </a:ext>
            </a:extLst>
          </p:cNvPr>
          <p:cNvSpPr txBox="1"/>
          <p:nvPr/>
        </p:nvSpPr>
        <p:spPr>
          <a:xfrm>
            <a:off x="8766303" y="25704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FEBF06FE-A64E-41CF-4C19-9DD1AC440F78}"/>
              </a:ext>
            </a:extLst>
          </p:cNvPr>
          <p:cNvSpPr txBox="1"/>
          <p:nvPr/>
        </p:nvSpPr>
        <p:spPr>
          <a:xfrm>
            <a:off x="1751183" y="41488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94928B55-D846-D366-4535-5524B9EF6E2C}"/>
              </a:ext>
            </a:extLst>
          </p:cNvPr>
          <p:cNvSpPr txBox="1"/>
          <p:nvPr/>
        </p:nvSpPr>
        <p:spPr>
          <a:xfrm>
            <a:off x="1737928" y="51740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C961E00D-4974-36DE-8598-E91752D1AC90}"/>
              </a:ext>
            </a:extLst>
          </p:cNvPr>
          <p:cNvSpPr txBox="1"/>
          <p:nvPr/>
        </p:nvSpPr>
        <p:spPr>
          <a:xfrm>
            <a:off x="8687738" y="41488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29EA963E-BA29-2023-EE1A-7F470BC7F9A5}"/>
              </a:ext>
            </a:extLst>
          </p:cNvPr>
          <p:cNvSpPr txBox="1"/>
          <p:nvPr/>
        </p:nvSpPr>
        <p:spPr>
          <a:xfrm>
            <a:off x="8698624" y="5171666"/>
            <a:ext cx="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3475669E-D6C3-E5A5-60C9-9D6335B0C82B}"/>
              </a:ext>
            </a:extLst>
          </p:cNvPr>
          <p:cNvCxnSpPr>
            <a:cxnSpLocks/>
          </p:cNvCxnSpPr>
          <p:nvPr/>
        </p:nvCxnSpPr>
        <p:spPr>
          <a:xfrm flipH="1">
            <a:off x="93709" y="272616"/>
            <a:ext cx="28049" cy="631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BB9D369B-B75B-8138-C55B-CFA51C6CEAA7}"/>
              </a:ext>
            </a:extLst>
          </p:cNvPr>
          <p:cNvCxnSpPr>
            <a:cxnSpLocks/>
          </p:cNvCxnSpPr>
          <p:nvPr/>
        </p:nvCxnSpPr>
        <p:spPr>
          <a:xfrm flipH="1">
            <a:off x="12003511" y="257622"/>
            <a:ext cx="28049" cy="631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318A8-7A1A-BF51-54FD-E70AD90E1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1063">
            <a:extLst>
              <a:ext uri="{FF2B5EF4-FFF2-40B4-BE49-F238E27FC236}">
                <a16:creationId xmlns:a16="http://schemas.microsoft.com/office/drawing/2014/main" id="{D5C6E584-6AB5-5A52-8F0B-2ECF2A13893C}"/>
              </a:ext>
            </a:extLst>
          </p:cNvPr>
          <p:cNvSpPr/>
          <p:nvPr/>
        </p:nvSpPr>
        <p:spPr>
          <a:xfrm>
            <a:off x="8752584" y="5209523"/>
            <a:ext cx="3280390" cy="1375861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67F87F54-A441-478D-6211-15F9091DE5F8}"/>
              </a:ext>
            </a:extLst>
          </p:cNvPr>
          <p:cNvSpPr/>
          <p:nvPr/>
        </p:nvSpPr>
        <p:spPr>
          <a:xfrm>
            <a:off x="8752584" y="4186272"/>
            <a:ext cx="3280390" cy="10232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A78E3AA5-D4E9-D960-953F-C62DF20CF019}"/>
              </a:ext>
            </a:extLst>
          </p:cNvPr>
          <p:cNvSpPr/>
          <p:nvPr/>
        </p:nvSpPr>
        <p:spPr>
          <a:xfrm>
            <a:off x="8752584" y="2623460"/>
            <a:ext cx="3280390" cy="155578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B15F0E63-32CD-218C-DD74-186AE8718870}"/>
              </a:ext>
            </a:extLst>
          </p:cNvPr>
          <p:cNvSpPr/>
          <p:nvPr/>
        </p:nvSpPr>
        <p:spPr>
          <a:xfrm>
            <a:off x="8752584" y="1153883"/>
            <a:ext cx="3280390" cy="1469577"/>
          </a:xfrm>
          <a:prstGeom prst="rect">
            <a:avLst/>
          </a:prstGeom>
          <a:solidFill>
            <a:srgbClr val="04C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3364E4F7-2D5C-7713-2E5C-5294649C616F}"/>
              </a:ext>
            </a:extLst>
          </p:cNvPr>
          <p:cNvSpPr/>
          <p:nvPr/>
        </p:nvSpPr>
        <p:spPr>
          <a:xfrm>
            <a:off x="5225614" y="2623460"/>
            <a:ext cx="3526970" cy="15628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E7C3FFE0-4542-7DF4-941D-36668B171A2B}"/>
              </a:ext>
            </a:extLst>
          </p:cNvPr>
          <p:cNvSpPr/>
          <p:nvPr/>
        </p:nvSpPr>
        <p:spPr>
          <a:xfrm>
            <a:off x="5225614" y="1153883"/>
            <a:ext cx="3526970" cy="1469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89479C9A-AC7D-4238-8323-1CBC8B3EB34A}"/>
              </a:ext>
            </a:extLst>
          </p:cNvPr>
          <p:cNvSpPr/>
          <p:nvPr/>
        </p:nvSpPr>
        <p:spPr>
          <a:xfrm>
            <a:off x="1772473" y="5209523"/>
            <a:ext cx="3453141" cy="1377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3BCEE4B3-A73B-8572-FC72-98D32B9B499C}"/>
              </a:ext>
            </a:extLst>
          </p:cNvPr>
          <p:cNvSpPr/>
          <p:nvPr/>
        </p:nvSpPr>
        <p:spPr>
          <a:xfrm>
            <a:off x="1772473" y="4186272"/>
            <a:ext cx="3453141" cy="1023251"/>
          </a:xfrm>
          <a:prstGeom prst="rect">
            <a:avLst/>
          </a:prstGeom>
          <a:solidFill>
            <a:srgbClr val="CE8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59515D9D-2943-E3E0-CCF1-62907168D6A3}"/>
              </a:ext>
            </a:extLst>
          </p:cNvPr>
          <p:cNvSpPr/>
          <p:nvPr/>
        </p:nvSpPr>
        <p:spPr>
          <a:xfrm>
            <a:off x="1772473" y="2623460"/>
            <a:ext cx="3453141" cy="1555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88C2EB07-697D-6090-353B-FFF68E313AC3}"/>
              </a:ext>
            </a:extLst>
          </p:cNvPr>
          <p:cNvSpPr/>
          <p:nvPr/>
        </p:nvSpPr>
        <p:spPr>
          <a:xfrm>
            <a:off x="1772473" y="1153883"/>
            <a:ext cx="3453141" cy="14695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49D81-6E96-347C-9D8D-3B81C030E215}"/>
              </a:ext>
            </a:extLst>
          </p:cNvPr>
          <p:cNvCxnSpPr>
            <a:cxnSpLocks/>
          </p:cNvCxnSpPr>
          <p:nvPr/>
        </p:nvCxnSpPr>
        <p:spPr>
          <a:xfrm>
            <a:off x="96552" y="272616"/>
            <a:ext cx="119231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691C84-82DD-313A-D843-A9B459C67C6C}"/>
              </a:ext>
            </a:extLst>
          </p:cNvPr>
          <p:cNvCxnSpPr>
            <a:cxnSpLocks/>
          </p:cNvCxnSpPr>
          <p:nvPr/>
        </p:nvCxnSpPr>
        <p:spPr>
          <a:xfrm>
            <a:off x="109804" y="6572832"/>
            <a:ext cx="11924121" cy="13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F4F824-688B-3E06-BF96-433EEA83E2FC}"/>
              </a:ext>
            </a:extLst>
          </p:cNvPr>
          <p:cNvCxnSpPr>
            <a:cxnSpLocks/>
          </p:cNvCxnSpPr>
          <p:nvPr/>
        </p:nvCxnSpPr>
        <p:spPr>
          <a:xfrm>
            <a:off x="136308" y="1153886"/>
            <a:ext cx="1189666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E1AA7BD-113D-E5F6-DA8A-933EDEAB79ED}"/>
              </a:ext>
            </a:extLst>
          </p:cNvPr>
          <p:cNvSpPr txBox="1"/>
          <p:nvPr/>
        </p:nvSpPr>
        <p:spPr>
          <a:xfrm>
            <a:off x="147587" y="441024"/>
            <a:ext cx="1621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Trapping Specialization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DA70F4-BBB5-0614-92B8-61B9ADDFFE28}"/>
              </a:ext>
            </a:extLst>
          </p:cNvPr>
          <p:cNvCxnSpPr>
            <a:cxnSpLocks/>
          </p:cNvCxnSpPr>
          <p:nvPr/>
        </p:nvCxnSpPr>
        <p:spPr>
          <a:xfrm>
            <a:off x="1763958" y="1153886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F42FC7-5EBF-A39B-B1E5-83A9A2AD9CBF}"/>
              </a:ext>
            </a:extLst>
          </p:cNvPr>
          <p:cNvSpPr txBox="1"/>
          <p:nvPr/>
        </p:nvSpPr>
        <p:spPr>
          <a:xfrm>
            <a:off x="93710" y="1718342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18CE6-C841-8214-A76E-CC69CBBADED4}"/>
              </a:ext>
            </a:extLst>
          </p:cNvPr>
          <p:cNvSpPr txBox="1"/>
          <p:nvPr/>
        </p:nvSpPr>
        <p:spPr>
          <a:xfrm>
            <a:off x="93709" y="3178485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E67A4-CD07-A4AD-3FFB-B1DDAABF5C2A}"/>
              </a:ext>
            </a:extLst>
          </p:cNvPr>
          <p:cNvSpPr txBox="1"/>
          <p:nvPr/>
        </p:nvSpPr>
        <p:spPr>
          <a:xfrm>
            <a:off x="105001" y="4517706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Amphibious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9480B-4EE4-9409-B1F1-93CC81F7ACDA}"/>
              </a:ext>
            </a:extLst>
          </p:cNvPr>
          <p:cNvSpPr txBox="1"/>
          <p:nvPr/>
        </p:nvSpPr>
        <p:spPr>
          <a:xfrm>
            <a:off x="93715" y="5694421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24194F2-7A5B-DA37-78A8-B2B373A1F46C}"/>
              </a:ext>
            </a:extLst>
          </p:cNvPr>
          <p:cNvCxnSpPr>
            <a:cxnSpLocks/>
          </p:cNvCxnSpPr>
          <p:nvPr/>
        </p:nvCxnSpPr>
        <p:spPr>
          <a:xfrm>
            <a:off x="5225614" y="1153883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01289D-AF0F-3566-1DAF-B5A39DE85471}"/>
              </a:ext>
            </a:extLst>
          </p:cNvPr>
          <p:cNvCxnSpPr>
            <a:cxnSpLocks/>
          </p:cNvCxnSpPr>
          <p:nvPr/>
        </p:nvCxnSpPr>
        <p:spPr>
          <a:xfrm>
            <a:off x="8752584" y="1140631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83506AC-97A4-9B85-B177-7220B1F2FCE4}"/>
              </a:ext>
            </a:extLst>
          </p:cNvPr>
          <p:cNvSpPr txBox="1"/>
          <p:nvPr/>
        </p:nvSpPr>
        <p:spPr>
          <a:xfrm>
            <a:off x="2230613" y="562151"/>
            <a:ext cx="2491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Adhesive/snap traps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2E536C-C79E-FED6-A54C-542B384E2CA4}"/>
              </a:ext>
            </a:extLst>
          </p:cNvPr>
          <p:cNvSpPr txBox="1"/>
          <p:nvPr/>
        </p:nvSpPr>
        <p:spPr>
          <a:xfrm>
            <a:off x="5041608" y="562151"/>
            <a:ext cx="3904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Adhesive/Pitcher Intermediate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805B38-6CAD-0A16-0CB7-8AE72E4FA0F2}"/>
              </a:ext>
            </a:extLst>
          </p:cNvPr>
          <p:cNvSpPr txBox="1"/>
          <p:nvPr/>
        </p:nvSpPr>
        <p:spPr>
          <a:xfrm>
            <a:off x="8789192" y="560958"/>
            <a:ext cx="3098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Pitcher and pitcher-derived traps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4A52B6-7EF1-1152-8FF8-EA27CEB5A790}"/>
              </a:ext>
            </a:extLst>
          </p:cNvPr>
          <p:cNvCxnSpPr>
            <a:cxnSpLocks/>
          </p:cNvCxnSpPr>
          <p:nvPr/>
        </p:nvCxnSpPr>
        <p:spPr>
          <a:xfrm>
            <a:off x="1758266" y="2623460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6BB0FC-7D19-7A29-6446-19DA1EAA1517}"/>
              </a:ext>
            </a:extLst>
          </p:cNvPr>
          <p:cNvCxnSpPr>
            <a:cxnSpLocks/>
          </p:cNvCxnSpPr>
          <p:nvPr/>
        </p:nvCxnSpPr>
        <p:spPr>
          <a:xfrm>
            <a:off x="1759222" y="4186272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2F894F-709F-1638-5F64-80FC5A65F5BC}"/>
              </a:ext>
            </a:extLst>
          </p:cNvPr>
          <p:cNvSpPr txBox="1"/>
          <p:nvPr/>
        </p:nvSpPr>
        <p:spPr>
          <a:xfrm>
            <a:off x="3019290" y="1261773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Thin, filiform,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Triphyophyllum peltatum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Drosophyllum lusitanicum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regina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heterophylla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Roridula gorgonias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E3F0AB-AFCE-B6EE-1B7F-6AD878493575}"/>
              </a:ext>
            </a:extLst>
          </p:cNvPr>
          <p:cNvSpPr txBox="1"/>
          <p:nvPr/>
        </p:nvSpPr>
        <p:spPr>
          <a:xfrm>
            <a:off x="3040117" y="2754726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vulgaris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acuminata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ibarrae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schizandra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prostratoscaposa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cuneifolia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B4BD91-1BEC-1A3F-421B-90B610CA3791}"/>
              </a:ext>
            </a:extLst>
          </p:cNvPr>
          <p:cNvSpPr txBox="1"/>
          <p:nvPr/>
        </p:nvSpPr>
        <p:spPr>
          <a:xfrm>
            <a:off x="3014813" y="4320755"/>
            <a:ext cx="2095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Rapidly-closing traps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burmannnii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sessilifolia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Dionaea muscipula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955122-5F0A-614D-B517-22B93F14A25D}"/>
              </a:ext>
            </a:extLst>
          </p:cNvPr>
          <p:cNvSpPr txBox="1"/>
          <p:nvPr/>
        </p:nvSpPr>
        <p:spPr>
          <a:xfrm>
            <a:off x="2988747" y="5569317"/>
            <a:ext cx="2095263" cy="569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 snap trap</a:t>
            </a:r>
          </a:p>
          <a:p>
            <a:pPr algn="ctr">
              <a:lnSpc>
                <a:spcPct val="150000"/>
              </a:lnSpc>
            </a:pP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Aldrovanda vesiculosa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CF3121-4013-0835-6D91-A4BE47886545}"/>
              </a:ext>
            </a:extLst>
          </p:cNvPr>
          <p:cNvSpPr txBox="1"/>
          <p:nvPr/>
        </p:nvSpPr>
        <p:spPr>
          <a:xfrm>
            <a:off x="5905211" y="1345733"/>
            <a:ext cx="328961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funnel-shaped pitchers, </a:t>
            </a:r>
          </a:p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 inner walls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aristolochioides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talangensis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eymae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C228A5-81C5-A0CE-2466-62CAEAD71B58}"/>
              </a:ext>
            </a:extLst>
          </p:cNvPr>
          <p:cNvSpPr txBox="1"/>
          <p:nvPr/>
        </p:nvSpPr>
        <p:spPr>
          <a:xfrm>
            <a:off x="5874229" y="2832529"/>
            <a:ext cx="328961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curled adhesive leaf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lutea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grandiflora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villosa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0280355-CF39-F0E5-4AC9-8ED392407781}"/>
              </a:ext>
            </a:extLst>
          </p:cNvPr>
          <p:cNvCxnSpPr>
            <a:cxnSpLocks/>
          </p:cNvCxnSpPr>
          <p:nvPr/>
        </p:nvCxnSpPr>
        <p:spPr>
          <a:xfrm>
            <a:off x="1765938" y="5209523"/>
            <a:ext cx="34577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733E977-3D6D-5ACF-4100-D7526A22C054}"/>
              </a:ext>
            </a:extLst>
          </p:cNvPr>
          <p:cNvSpPr txBox="1"/>
          <p:nvPr/>
        </p:nvSpPr>
        <p:spPr>
          <a:xfrm>
            <a:off x="9356197" y="1189137"/>
            <a:ext cx="3289618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Erect, trumpet-shaped pitchers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mirabilis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faizaliana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leucophylla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alata</a:t>
            </a:r>
            <a:b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Heliamphora tatei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Heliamphora heterodoxa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C9261D03-A657-4DD0-1036-135BE71B7E5B}"/>
              </a:ext>
            </a:extLst>
          </p:cNvPr>
          <p:cNvSpPr txBox="1"/>
          <p:nvPr/>
        </p:nvSpPr>
        <p:spPr>
          <a:xfrm>
            <a:off x="9323147" y="2713050"/>
            <a:ext cx="3289618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Short, squat pitchers 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ampullaria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rowanae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purpurea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rosea</a:t>
            </a:r>
            <a:b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Cephalotus follicularis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7AB32668-5132-D187-980F-5A03B23FFC4B}"/>
              </a:ext>
            </a:extLst>
          </p:cNvPr>
          <p:cNvSpPr txBox="1"/>
          <p:nvPr/>
        </p:nvSpPr>
        <p:spPr>
          <a:xfrm>
            <a:off x="9352472" y="4170568"/>
            <a:ext cx="3289618" cy="102335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Pitchers with eel-trap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Darlingtonia californica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(juvenile)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psittacina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Genus </a:t>
            </a:r>
            <a:r>
              <a:rPr lang="en-US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G. aurea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0EFC63E-1E64-10DB-A8E1-561DD420B04B}"/>
              </a:ext>
            </a:extLst>
          </p:cNvPr>
          <p:cNvSpPr txBox="1"/>
          <p:nvPr/>
        </p:nvSpPr>
        <p:spPr>
          <a:xfrm>
            <a:off x="9952172" y="5272563"/>
            <a:ext cx="20952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 “pitchers”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 aurea</a:t>
            </a:r>
          </a:p>
          <a:p>
            <a:pPr algn="ctr"/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repens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wannani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dichotoma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D5A19E75-5AF0-6FCA-28C7-FA42ABEC3E92}"/>
              </a:ext>
            </a:extLst>
          </p:cNvPr>
          <p:cNvSpPr txBox="1"/>
          <p:nvPr/>
        </p:nvSpPr>
        <p:spPr>
          <a:xfrm>
            <a:off x="185057" y="1152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ED9C0F08-897E-3531-A649-5F4B423BBBEB}"/>
              </a:ext>
            </a:extLst>
          </p:cNvPr>
          <p:cNvSpPr txBox="1"/>
          <p:nvPr/>
        </p:nvSpPr>
        <p:spPr>
          <a:xfrm>
            <a:off x="1758439" y="11392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CA37DFE-7432-2105-67BA-44FE56047F23}"/>
              </a:ext>
            </a:extLst>
          </p:cNvPr>
          <p:cNvSpPr txBox="1"/>
          <p:nvPr/>
        </p:nvSpPr>
        <p:spPr>
          <a:xfrm>
            <a:off x="1745181" y="25993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CA9234B-AEAC-F94C-466E-EB2EE91F4F58}"/>
              </a:ext>
            </a:extLst>
          </p:cNvPr>
          <p:cNvSpPr txBox="1"/>
          <p:nvPr/>
        </p:nvSpPr>
        <p:spPr>
          <a:xfrm>
            <a:off x="5234607" y="11127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3A435AD4-9D8F-D74E-36D1-4B9BB6A4084E}"/>
              </a:ext>
            </a:extLst>
          </p:cNvPr>
          <p:cNvSpPr txBox="1"/>
          <p:nvPr/>
        </p:nvSpPr>
        <p:spPr>
          <a:xfrm>
            <a:off x="8750982" y="10994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459F8652-91DF-9ADF-EC5E-EAA15A52A47E}"/>
              </a:ext>
            </a:extLst>
          </p:cNvPr>
          <p:cNvSpPr txBox="1"/>
          <p:nvPr/>
        </p:nvSpPr>
        <p:spPr>
          <a:xfrm>
            <a:off x="5223721" y="25728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802EB1A4-2D2B-76DC-A829-371E18EE44C5}"/>
              </a:ext>
            </a:extLst>
          </p:cNvPr>
          <p:cNvSpPr txBox="1"/>
          <p:nvPr/>
        </p:nvSpPr>
        <p:spPr>
          <a:xfrm>
            <a:off x="8737727" y="25704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50EB8B8D-0972-79BE-C848-CE9FFB445E73}"/>
              </a:ext>
            </a:extLst>
          </p:cNvPr>
          <p:cNvSpPr txBox="1"/>
          <p:nvPr/>
        </p:nvSpPr>
        <p:spPr>
          <a:xfrm>
            <a:off x="1731933" y="41488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19AB2DD6-DFAE-E9CF-9979-93E54D047602}"/>
              </a:ext>
            </a:extLst>
          </p:cNvPr>
          <p:cNvSpPr txBox="1"/>
          <p:nvPr/>
        </p:nvSpPr>
        <p:spPr>
          <a:xfrm>
            <a:off x="1737928" y="51740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4101F5E-BD8E-E0F2-78FD-0352D4455C50}"/>
              </a:ext>
            </a:extLst>
          </p:cNvPr>
          <p:cNvSpPr txBox="1"/>
          <p:nvPr/>
        </p:nvSpPr>
        <p:spPr>
          <a:xfrm>
            <a:off x="8673450" y="41488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09E2C89C-8ACF-44DE-CE35-492C8B9D2314}"/>
              </a:ext>
            </a:extLst>
          </p:cNvPr>
          <p:cNvSpPr txBox="1"/>
          <p:nvPr/>
        </p:nvSpPr>
        <p:spPr>
          <a:xfrm>
            <a:off x="8684336" y="5171666"/>
            <a:ext cx="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F5A59009-2E82-2A5A-6598-E3B967691270}"/>
              </a:ext>
            </a:extLst>
          </p:cNvPr>
          <p:cNvCxnSpPr>
            <a:cxnSpLocks/>
          </p:cNvCxnSpPr>
          <p:nvPr/>
        </p:nvCxnSpPr>
        <p:spPr>
          <a:xfrm flipH="1">
            <a:off x="93709" y="272616"/>
            <a:ext cx="28049" cy="631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549846AF-D83C-FA66-A035-BA249354049E}"/>
              </a:ext>
            </a:extLst>
          </p:cNvPr>
          <p:cNvCxnSpPr>
            <a:cxnSpLocks/>
          </p:cNvCxnSpPr>
          <p:nvPr/>
        </p:nvCxnSpPr>
        <p:spPr>
          <a:xfrm flipH="1">
            <a:off x="12003511" y="257622"/>
            <a:ext cx="28049" cy="63139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rosera regia (the King Sundew) - Carnivorous Plant Resource">
            <a:extLst>
              <a:ext uri="{FF2B5EF4-FFF2-40B4-BE49-F238E27FC236}">
                <a16:creationId xmlns:a16="http://schemas.microsoft.com/office/drawing/2014/main" id="{7D7D828F-EA4C-1477-BF86-9DCA4083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35" y="1267717"/>
            <a:ext cx="962865" cy="11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. schizandra - Drosera - Carnivorous Plants UK">
            <a:extLst>
              <a:ext uri="{FF2B5EF4-FFF2-40B4-BE49-F238E27FC236}">
                <a16:creationId xmlns:a16="http://schemas.microsoft.com/office/drawing/2014/main" id="{31CD8898-90B1-A71D-89D5-F221454C2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793" y="2976347"/>
            <a:ext cx="1093706" cy="8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nus Flytrap: A Species of Special Concern | awkward botany">
            <a:extLst>
              <a:ext uri="{FF2B5EF4-FFF2-40B4-BE49-F238E27FC236}">
                <a16:creationId xmlns:a16="http://schemas.microsoft.com/office/drawing/2014/main" id="{53EE38B6-F48B-DA1D-8A62-B28FC1DE0C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8" b="4073"/>
          <a:stretch/>
        </p:blipFill>
        <p:spPr bwMode="auto">
          <a:xfrm>
            <a:off x="1987082" y="4320204"/>
            <a:ext cx="1090842" cy="74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aterwheel Plant (Aldrovanda vesiculosa) - Carnivorous Plant Resource">
            <a:extLst>
              <a:ext uri="{FF2B5EF4-FFF2-40B4-BE49-F238E27FC236}">
                <a16:creationId xmlns:a16="http://schemas.microsoft.com/office/drawing/2014/main" id="{5F679B41-0E98-4AE5-9879-76D88CC04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9637" r="10488" b="1721"/>
          <a:stretch/>
        </p:blipFill>
        <p:spPr bwMode="auto">
          <a:xfrm>
            <a:off x="2001370" y="5506903"/>
            <a:ext cx="1084660" cy="7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epenthes eymae - Wikipedia">
            <a:extLst>
              <a:ext uri="{FF2B5EF4-FFF2-40B4-BE49-F238E27FC236}">
                <a16:creationId xmlns:a16="http://schemas.microsoft.com/office/drawing/2014/main" id="{D9F7D2C3-8966-1AF5-3D99-944778F8A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1603" r="11560" b="3609"/>
          <a:stretch/>
        </p:blipFill>
        <p:spPr bwMode="auto">
          <a:xfrm>
            <a:off x="5593928" y="1265154"/>
            <a:ext cx="695108" cy="11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Carnivorous Plant FAQ: USA and Canada Pinguicula">
            <a:extLst>
              <a:ext uri="{FF2B5EF4-FFF2-40B4-BE49-F238E27FC236}">
                <a16:creationId xmlns:a16="http://schemas.microsoft.com/office/drawing/2014/main" id="{0A059650-27E6-550E-9FFC-46742D67B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15489" r="34934" b="7096"/>
          <a:stretch/>
        </p:blipFill>
        <p:spPr bwMode="auto">
          <a:xfrm>
            <a:off x="5431864" y="2894853"/>
            <a:ext cx="1133175" cy="10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Nepenthes mirabilis - Wikipedia">
            <a:extLst>
              <a:ext uri="{FF2B5EF4-FFF2-40B4-BE49-F238E27FC236}">
                <a16:creationId xmlns:a16="http://schemas.microsoft.com/office/drawing/2014/main" id="{14BD19CD-3337-DDEB-BB24-ADE52E098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0" r="4341" b="5179"/>
          <a:stretch/>
        </p:blipFill>
        <p:spPr bwMode="auto">
          <a:xfrm>
            <a:off x="9000146" y="1269837"/>
            <a:ext cx="876475" cy="12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Nepenthes ampullaria - Wikipedia">
            <a:extLst>
              <a:ext uri="{FF2B5EF4-FFF2-40B4-BE49-F238E27FC236}">
                <a16:creationId xmlns:a16="http://schemas.microsoft.com/office/drawing/2014/main" id="{DA6DC53E-B69C-23F2-D76E-B5BD4541C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1610"/>
          <a:stretch/>
        </p:blipFill>
        <p:spPr bwMode="auto">
          <a:xfrm>
            <a:off x="9021676" y="2825710"/>
            <a:ext cx="850216" cy="114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Genlisea - Wikipedia">
            <a:extLst>
              <a:ext uri="{FF2B5EF4-FFF2-40B4-BE49-F238E27FC236}">
                <a16:creationId xmlns:a16="http://schemas.microsoft.com/office/drawing/2014/main" id="{3B6A740D-A5F4-D19F-8DCB-38C0B6AC5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72" y="4284029"/>
            <a:ext cx="855998" cy="85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utricularia inflata trap - Carnivorous Plant Resource">
            <a:extLst>
              <a:ext uri="{FF2B5EF4-FFF2-40B4-BE49-F238E27FC236}">
                <a16:creationId xmlns:a16="http://schemas.microsoft.com/office/drawing/2014/main" id="{18E588B0-F936-EB71-E60D-015D73640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388" y="5372980"/>
            <a:ext cx="870971" cy="10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D53BE3-4D9A-DF1F-4FAC-60718CE19890}"/>
              </a:ext>
            </a:extLst>
          </p:cNvPr>
          <p:cNvCxnSpPr>
            <a:cxnSpLocks/>
          </p:cNvCxnSpPr>
          <p:nvPr/>
        </p:nvCxnSpPr>
        <p:spPr>
          <a:xfrm>
            <a:off x="768116" y="2530872"/>
            <a:ext cx="2466508" cy="0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B5D6A5-0F91-00B3-D5D2-4DD0AF8E5497}"/>
              </a:ext>
            </a:extLst>
          </p:cNvPr>
          <p:cNvCxnSpPr>
            <a:cxnSpLocks/>
          </p:cNvCxnSpPr>
          <p:nvPr/>
        </p:nvCxnSpPr>
        <p:spPr>
          <a:xfrm>
            <a:off x="753828" y="4098907"/>
            <a:ext cx="2466508" cy="0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E7F619-DC16-77C2-3FCF-29AEA85E76AF}"/>
              </a:ext>
            </a:extLst>
          </p:cNvPr>
          <p:cNvCxnSpPr>
            <a:cxnSpLocks/>
          </p:cNvCxnSpPr>
          <p:nvPr/>
        </p:nvCxnSpPr>
        <p:spPr>
          <a:xfrm>
            <a:off x="3197897" y="2544628"/>
            <a:ext cx="0" cy="1583387"/>
          </a:xfrm>
          <a:prstGeom prst="line">
            <a:avLst/>
          </a:prstGeom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B58E98-B433-EEB0-2B0B-4FDB699BEAD8}"/>
              </a:ext>
            </a:extLst>
          </p:cNvPr>
          <p:cNvCxnSpPr>
            <a:cxnSpLocks/>
          </p:cNvCxnSpPr>
          <p:nvPr/>
        </p:nvCxnSpPr>
        <p:spPr>
          <a:xfrm flipV="1">
            <a:off x="3192064" y="4098907"/>
            <a:ext cx="6760108" cy="4630"/>
          </a:xfrm>
          <a:prstGeom prst="line">
            <a:avLst/>
          </a:prstGeom>
          <a:ln w="79375" cmpd="sng">
            <a:solidFill>
              <a:srgbClr val="00FB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8794D3-31FC-AD20-AA60-9D499ABBEB01}"/>
              </a:ext>
            </a:extLst>
          </p:cNvPr>
          <p:cNvCxnSpPr>
            <a:cxnSpLocks/>
          </p:cNvCxnSpPr>
          <p:nvPr/>
        </p:nvCxnSpPr>
        <p:spPr>
          <a:xfrm>
            <a:off x="8749618" y="5201123"/>
            <a:ext cx="326791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7440BD7-8DCC-11F7-4815-19462A4DF1BB}"/>
              </a:ext>
            </a:extLst>
          </p:cNvPr>
          <p:cNvSpPr txBox="1"/>
          <p:nvPr/>
        </p:nvSpPr>
        <p:spPr>
          <a:xfrm>
            <a:off x="6324536" y="4540788"/>
            <a:ext cx="2240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Gain of Carnivory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72CCC6-DA4A-ED0C-59CD-613E00563F1C}"/>
              </a:ext>
            </a:extLst>
          </p:cNvPr>
          <p:cNvSpPr txBox="1"/>
          <p:nvPr/>
        </p:nvSpPr>
        <p:spPr>
          <a:xfrm>
            <a:off x="6190882" y="5136187"/>
            <a:ext cx="2628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Pitcher Hypothesis for the Origin of </a:t>
            </a:r>
            <a:r>
              <a:rPr lang="en-US" sz="1400" b="1" i="1" dirty="0"/>
              <a:t>Utricularia</a:t>
            </a:r>
            <a:endParaRPr lang="en-US" sz="1400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302B96-92FF-8D31-C8FA-CE64083F0C61}"/>
              </a:ext>
            </a:extLst>
          </p:cNvPr>
          <p:cNvGrpSpPr/>
          <p:nvPr/>
        </p:nvGrpSpPr>
        <p:grpSpPr>
          <a:xfrm>
            <a:off x="5515706" y="4701361"/>
            <a:ext cx="659315" cy="1392387"/>
            <a:chOff x="5301712" y="4701361"/>
            <a:chExt cx="873310" cy="139238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6507C9D-921A-73C7-9C45-27308084C42A}"/>
                </a:ext>
              </a:extLst>
            </p:cNvPr>
            <p:cNvCxnSpPr>
              <a:cxnSpLocks/>
            </p:cNvCxnSpPr>
            <p:nvPr/>
          </p:nvCxnSpPr>
          <p:spPr>
            <a:xfrm>
              <a:off x="5305761" y="4701361"/>
              <a:ext cx="857972" cy="0"/>
            </a:xfrm>
            <a:prstGeom prst="line">
              <a:avLst/>
            </a:prstGeom>
            <a:ln w="44450" cmpd="sng"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3DBB2FC-32F8-437A-ED0B-2C2B99D4B416}"/>
                </a:ext>
              </a:extLst>
            </p:cNvPr>
            <p:cNvCxnSpPr>
              <a:cxnSpLocks/>
            </p:cNvCxnSpPr>
            <p:nvPr/>
          </p:nvCxnSpPr>
          <p:spPr>
            <a:xfrm>
              <a:off x="5301712" y="5372352"/>
              <a:ext cx="862021" cy="0"/>
            </a:xfrm>
            <a:prstGeom prst="line">
              <a:avLst/>
            </a:prstGeom>
            <a:ln w="44450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423DB0A-BE53-258D-FACA-188821C0B849}"/>
                </a:ext>
              </a:extLst>
            </p:cNvPr>
            <p:cNvCxnSpPr>
              <a:cxnSpLocks/>
            </p:cNvCxnSpPr>
            <p:nvPr/>
          </p:nvCxnSpPr>
          <p:spPr>
            <a:xfrm>
              <a:off x="5313001" y="6093748"/>
              <a:ext cx="862021" cy="0"/>
            </a:xfrm>
            <a:prstGeom prst="line">
              <a:avLst/>
            </a:prstGeom>
            <a:ln w="4445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A5496B8-FD17-7131-CB4A-635AF614FD97}"/>
              </a:ext>
            </a:extLst>
          </p:cNvPr>
          <p:cNvSpPr txBox="1"/>
          <p:nvPr/>
        </p:nvSpPr>
        <p:spPr>
          <a:xfrm>
            <a:off x="6126237" y="5834576"/>
            <a:ext cx="2706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Darwin Hypothesis for the Origin of </a:t>
            </a:r>
            <a:r>
              <a:rPr lang="en-US" sz="1400" b="1" i="1" dirty="0"/>
              <a:t>Dionaea/ Aldrovanda</a:t>
            </a:r>
            <a:endParaRPr lang="en-US" sz="14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02584A6-827C-8E29-40F4-590EEABC7046}"/>
              </a:ext>
            </a:extLst>
          </p:cNvPr>
          <p:cNvCxnSpPr>
            <a:cxnSpLocks/>
          </p:cNvCxnSpPr>
          <p:nvPr/>
        </p:nvCxnSpPr>
        <p:spPr>
          <a:xfrm flipH="1">
            <a:off x="3197938" y="4128733"/>
            <a:ext cx="3879" cy="186033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0902C59-BA1C-15DA-5C5F-DC15ADF30445}"/>
              </a:ext>
            </a:extLst>
          </p:cNvPr>
          <p:cNvSpPr/>
          <p:nvPr/>
        </p:nvSpPr>
        <p:spPr>
          <a:xfrm>
            <a:off x="3234624" y="3974157"/>
            <a:ext cx="6829456" cy="151704"/>
          </a:xfrm>
          <a:prstGeom prst="rect">
            <a:avLst/>
          </a:prstGeom>
          <a:solidFill>
            <a:srgbClr val="F48AFF"/>
          </a:solidFill>
          <a:ln w="57150">
            <a:solidFill>
              <a:srgbClr val="E7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0B7F37FA-628D-3904-C687-D182658BEC4D}"/>
              </a:ext>
            </a:extLst>
          </p:cNvPr>
          <p:cNvSpPr/>
          <p:nvPr/>
        </p:nvSpPr>
        <p:spPr>
          <a:xfrm rot="5400000">
            <a:off x="5729046" y="1435805"/>
            <a:ext cx="2051988" cy="7106447"/>
          </a:xfrm>
          <a:prstGeom prst="bentArrow">
            <a:avLst>
              <a:gd name="adj1" fmla="val 9517"/>
              <a:gd name="adj2" fmla="val 9996"/>
              <a:gd name="adj3" fmla="val 12217"/>
              <a:gd name="adj4" fmla="val 32580"/>
            </a:avLst>
          </a:prstGeom>
          <a:solidFill>
            <a:srgbClr val="F48AFF"/>
          </a:solidFill>
          <a:ln w="41275">
            <a:solidFill>
              <a:srgbClr val="E7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09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4D381-7639-BD4B-4A36-FE702D729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1063">
            <a:extLst>
              <a:ext uri="{FF2B5EF4-FFF2-40B4-BE49-F238E27FC236}">
                <a16:creationId xmlns:a16="http://schemas.microsoft.com/office/drawing/2014/main" id="{544BB0BD-1586-D799-B28C-AFCB70735D1E}"/>
              </a:ext>
            </a:extLst>
          </p:cNvPr>
          <p:cNvSpPr/>
          <p:nvPr/>
        </p:nvSpPr>
        <p:spPr>
          <a:xfrm>
            <a:off x="8752584" y="5209523"/>
            <a:ext cx="3280390" cy="1375861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3A734225-12D1-9637-8B62-6381EA9C6890}"/>
              </a:ext>
            </a:extLst>
          </p:cNvPr>
          <p:cNvSpPr/>
          <p:nvPr/>
        </p:nvSpPr>
        <p:spPr>
          <a:xfrm>
            <a:off x="8752584" y="4186272"/>
            <a:ext cx="3280390" cy="10232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459262D9-E3C1-697C-306E-816FF18DFCAB}"/>
              </a:ext>
            </a:extLst>
          </p:cNvPr>
          <p:cNvSpPr/>
          <p:nvPr/>
        </p:nvSpPr>
        <p:spPr>
          <a:xfrm>
            <a:off x="8752584" y="2623460"/>
            <a:ext cx="3280390" cy="155578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C57CAAB4-E92A-3573-C695-D5EF7DB457BC}"/>
              </a:ext>
            </a:extLst>
          </p:cNvPr>
          <p:cNvSpPr/>
          <p:nvPr/>
        </p:nvSpPr>
        <p:spPr>
          <a:xfrm>
            <a:off x="8752584" y="1153883"/>
            <a:ext cx="3280390" cy="1469577"/>
          </a:xfrm>
          <a:prstGeom prst="rect">
            <a:avLst/>
          </a:prstGeom>
          <a:solidFill>
            <a:srgbClr val="04CD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A065D43-EE62-DD74-134B-7BA02ACDDEEA}"/>
              </a:ext>
            </a:extLst>
          </p:cNvPr>
          <p:cNvSpPr/>
          <p:nvPr/>
        </p:nvSpPr>
        <p:spPr>
          <a:xfrm>
            <a:off x="5225614" y="2623460"/>
            <a:ext cx="3526970" cy="15628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16056C64-DF0D-EB87-0E98-6E23FCC66A8E}"/>
              </a:ext>
            </a:extLst>
          </p:cNvPr>
          <p:cNvSpPr/>
          <p:nvPr/>
        </p:nvSpPr>
        <p:spPr>
          <a:xfrm>
            <a:off x="5225614" y="1153883"/>
            <a:ext cx="3526970" cy="14695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EF755C3C-3230-FAD6-C720-8B00DC88429A}"/>
              </a:ext>
            </a:extLst>
          </p:cNvPr>
          <p:cNvSpPr/>
          <p:nvPr/>
        </p:nvSpPr>
        <p:spPr>
          <a:xfrm>
            <a:off x="1772473" y="5209523"/>
            <a:ext cx="3453141" cy="137775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6A90B9FA-CD4B-DA85-AC59-289A511E43FC}"/>
              </a:ext>
            </a:extLst>
          </p:cNvPr>
          <p:cNvSpPr/>
          <p:nvPr/>
        </p:nvSpPr>
        <p:spPr>
          <a:xfrm>
            <a:off x="1772473" y="4186272"/>
            <a:ext cx="3453141" cy="1023251"/>
          </a:xfrm>
          <a:prstGeom prst="rect">
            <a:avLst/>
          </a:prstGeom>
          <a:solidFill>
            <a:srgbClr val="CE8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A7809B2-50B3-0C07-2D64-3368D7DD4FF8}"/>
              </a:ext>
            </a:extLst>
          </p:cNvPr>
          <p:cNvSpPr/>
          <p:nvPr/>
        </p:nvSpPr>
        <p:spPr>
          <a:xfrm>
            <a:off x="1772473" y="2623460"/>
            <a:ext cx="3453141" cy="155578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0C08390E-766F-51B6-441B-A4A0191BEF88}"/>
              </a:ext>
            </a:extLst>
          </p:cNvPr>
          <p:cNvSpPr/>
          <p:nvPr/>
        </p:nvSpPr>
        <p:spPr>
          <a:xfrm>
            <a:off x="1772473" y="1153883"/>
            <a:ext cx="3453141" cy="14695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C5D390-749C-EFF8-3F0C-3C7B74967CCD}"/>
              </a:ext>
            </a:extLst>
          </p:cNvPr>
          <p:cNvCxnSpPr>
            <a:cxnSpLocks/>
          </p:cNvCxnSpPr>
          <p:nvPr/>
        </p:nvCxnSpPr>
        <p:spPr>
          <a:xfrm>
            <a:off x="119980" y="468558"/>
            <a:ext cx="119231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7FBE89-44ED-27ED-B799-AD77F0912AF7}"/>
              </a:ext>
            </a:extLst>
          </p:cNvPr>
          <p:cNvCxnSpPr>
            <a:cxnSpLocks/>
          </p:cNvCxnSpPr>
          <p:nvPr/>
        </p:nvCxnSpPr>
        <p:spPr>
          <a:xfrm>
            <a:off x="109804" y="6572832"/>
            <a:ext cx="11924121" cy="1374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2528CF-F551-9983-DF10-665E6A7A19A3}"/>
              </a:ext>
            </a:extLst>
          </p:cNvPr>
          <p:cNvCxnSpPr>
            <a:cxnSpLocks/>
          </p:cNvCxnSpPr>
          <p:nvPr/>
        </p:nvCxnSpPr>
        <p:spPr>
          <a:xfrm>
            <a:off x="136308" y="1153886"/>
            <a:ext cx="11896666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E970D41-5990-80A9-E375-95B8B8C8589A}"/>
              </a:ext>
            </a:extLst>
          </p:cNvPr>
          <p:cNvSpPr txBox="1"/>
          <p:nvPr/>
        </p:nvSpPr>
        <p:spPr>
          <a:xfrm>
            <a:off x="115957" y="530853"/>
            <a:ext cx="1621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Trapping</a:t>
            </a:r>
            <a:b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92690C-D84E-71F2-FB34-59D269D316F3}"/>
              </a:ext>
            </a:extLst>
          </p:cNvPr>
          <p:cNvCxnSpPr>
            <a:cxnSpLocks/>
          </p:cNvCxnSpPr>
          <p:nvPr/>
        </p:nvCxnSpPr>
        <p:spPr>
          <a:xfrm>
            <a:off x="1763958" y="1153886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BFA88F-1131-B361-D4E9-ACE4114DCD4D}"/>
              </a:ext>
            </a:extLst>
          </p:cNvPr>
          <p:cNvSpPr txBox="1"/>
          <p:nvPr/>
        </p:nvSpPr>
        <p:spPr>
          <a:xfrm>
            <a:off x="93710" y="1718342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561BF7-2556-DE66-ACA0-9D5E5A942242}"/>
              </a:ext>
            </a:extLst>
          </p:cNvPr>
          <p:cNvSpPr txBox="1"/>
          <p:nvPr/>
        </p:nvSpPr>
        <p:spPr>
          <a:xfrm>
            <a:off x="93709" y="3178485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2E1F6-94AD-F341-3720-1F5DFEB9DC42}"/>
              </a:ext>
            </a:extLst>
          </p:cNvPr>
          <p:cNvSpPr txBox="1"/>
          <p:nvPr/>
        </p:nvSpPr>
        <p:spPr>
          <a:xfrm>
            <a:off x="105001" y="4517706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Amphibious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B496E2-11F3-8E22-FC2F-1C7C8297E9E7}"/>
              </a:ext>
            </a:extLst>
          </p:cNvPr>
          <p:cNvSpPr txBox="1"/>
          <p:nvPr/>
        </p:nvSpPr>
        <p:spPr>
          <a:xfrm>
            <a:off x="93715" y="5694421"/>
            <a:ext cx="1621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120F3E-7673-69E8-26D3-440186AD4A9E}"/>
              </a:ext>
            </a:extLst>
          </p:cNvPr>
          <p:cNvCxnSpPr>
            <a:cxnSpLocks/>
          </p:cNvCxnSpPr>
          <p:nvPr/>
        </p:nvCxnSpPr>
        <p:spPr>
          <a:xfrm>
            <a:off x="5225614" y="1153883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16D5F1-4A32-5436-EF6E-DB09712297B6}"/>
              </a:ext>
            </a:extLst>
          </p:cNvPr>
          <p:cNvCxnSpPr>
            <a:cxnSpLocks/>
          </p:cNvCxnSpPr>
          <p:nvPr/>
        </p:nvCxnSpPr>
        <p:spPr>
          <a:xfrm>
            <a:off x="8752584" y="1140631"/>
            <a:ext cx="0" cy="543339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B26C9B4-BA6E-9BA5-35C2-FDFA5CA0C90C}"/>
              </a:ext>
            </a:extLst>
          </p:cNvPr>
          <p:cNvSpPr txBox="1"/>
          <p:nvPr/>
        </p:nvSpPr>
        <p:spPr>
          <a:xfrm>
            <a:off x="2155685" y="643428"/>
            <a:ext cx="2491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Adhesive/snap traps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163AC0-3682-0257-5702-E3AB16CE5031}"/>
              </a:ext>
            </a:extLst>
          </p:cNvPr>
          <p:cNvSpPr txBox="1"/>
          <p:nvPr/>
        </p:nvSpPr>
        <p:spPr>
          <a:xfrm>
            <a:off x="5023247" y="635756"/>
            <a:ext cx="3904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Adhesive/Pitcher Intermediate traps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0A13E9-1488-E572-23EC-AC59CC731C82}"/>
              </a:ext>
            </a:extLst>
          </p:cNvPr>
          <p:cNvSpPr txBox="1"/>
          <p:nvPr/>
        </p:nvSpPr>
        <p:spPr>
          <a:xfrm>
            <a:off x="8782120" y="624760"/>
            <a:ext cx="3098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Pitcher and pitcher-derived traps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F9196F-6026-D951-FDB7-AF17DC0752D8}"/>
              </a:ext>
            </a:extLst>
          </p:cNvPr>
          <p:cNvCxnSpPr>
            <a:cxnSpLocks/>
          </p:cNvCxnSpPr>
          <p:nvPr/>
        </p:nvCxnSpPr>
        <p:spPr>
          <a:xfrm>
            <a:off x="1758266" y="2623460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5686A2-8BE6-8A85-886C-1B9FF7B0334D}"/>
              </a:ext>
            </a:extLst>
          </p:cNvPr>
          <p:cNvCxnSpPr>
            <a:cxnSpLocks/>
          </p:cNvCxnSpPr>
          <p:nvPr/>
        </p:nvCxnSpPr>
        <p:spPr>
          <a:xfrm>
            <a:off x="1759222" y="4186272"/>
            <a:ext cx="10274704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EB774B2-2A49-1182-1E7D-C5DBCB04206B}"/>
              </a:ext>
            </a:extLst>
          </p:cNvPr>
          <p:cNvSpPr txBox="1"/>
          <p:nvPr/>
        </p:nvSpPr>
        <p:spPr>
          <a:xfrm>
            <a:off x="3019290" y="1261773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Thin, filiform,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Triphyophyllum peltatum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Drosophyllum lusitanicum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regina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heterophylla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Roridula gorgonias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AAFC8A-1D35-A438-7C13-DAE9EE67A7AA}"/>
              </a:ext>
            </a:extLst>
          </p:cNvPr>
          <p:cNvSpPr txBox="1"/>
          <p:nvPr/>
        </p:nvSpPr>
        <p:spPr>
          <a:xfrm>
            <a:off x="3014813" y="4320755"/>
            <a:ext cx="20952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Rapidly-closing traps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burmannnii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sessilifolia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Dionaea muscipula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F30AF3-F1F8-7EB0-68B3-62874AA445FA}"/>
              </a:ext>
            </a:extLst>
          </p:cNvPr>
          <p:cNvSpPr txBox="1"/>
          <p:nvPr/>
        </p:nvSpPr>
        <p:spPr>
          <a:xfrm>
            <a:off x="2988747" y="5569317"/>
            <a:ext cx="2095263" cy="569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 snap trap</a:t>
            </a:r>
          </a:p>
          <a:p>
            <a:pPr algn="ctr">
              <a:lnSpc>
                <a:spcPct val="150000"/>
              </a:lnSpc>
            </a:pP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Aldrovanda vesiculosa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CC5AD8-6AA7-1A8A-DAE5-4268ACD1E8E9}"/>
              </a:ext>
            </a:extLst>
          </p:cNvPr>
          <p:cNvSpPr txBox="1"/>
          <p:nvPr/>
        </p:nvSpPr>
        <p:spPr>
          <a:xfrm>
            <a:off x="5782250" y="1247843"/>
            <a:ext cx="3289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funnel-shaped pitchers, </a:t>
            </a:r>
          </a:p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adhesive inner walls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aristolochioides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talangensis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eymae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inermis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CD40D4F-8F1E-2DE1-48FB-5DF2E81B42E6}"/>
              </a:ext>
            </a:extLst>
          </p:cNvPr>
          <p:cNvCxnSpPr>
            <a:cxnSpLocks/>
          </p:cNvCxnSpPr>
          <p:nvPr/>
        </p:nvCxnSpPr>
        <p:spPr>
          <a:xfrm>
            <a:off x="1765938" y="5209523"/>
            <a:ext cx="34577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85C3816-A205-AFBD-F73D-883B9E259EE4}"/>
              </a:ext>
            </a:extLst>
          </p:cNvPr>
          <p:cNvSpPr txBox="1"/>
          <p:nvPr/>
        </p:nvSpPr>
        <p:spPr>
          <a:xfrm>
            <a:off x="9356197" y="1189137"/>
            <a:ext cx="3289618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Erect, trumpet-shaped pitchers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mirabilis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Nepenthes faizaliana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leucophylla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alata</a:t>
            </a:r>
            <a:b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Heliamphora tatei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Heliamphora heterodoxa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206A91BF-92C2-3249-05A6-19D838CFB6A5}"/>
              </a:ext>
            </a:extLst>
          </p:cNvPr>
          <p:cNvSpPr txBox="1"/>
          <p:nvPr/>
        </p:nvSpPr>
        <p:spPr>
          <a:xfrm>
            <a:off x="9287276" y="2615061"/>
            <a:ext cx="3289618" cy="136191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Short, squat pitchers 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ampullaria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Nepenthes </a:t>
            </a:r>
            <a:r>
              <a:rPr lang="en-US" sz="1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rowanae</a:t>
            </a:r>
            <a:endParaRPr lang="en-US" sz="11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purpurea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Sarracenia rosea</a:t>
            </a:r>
            <a:b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Cephalotus follicularis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F14276C1-4BCB-9D24-D5FC-950858BBDC19}"/>
              </a:ext>
            </a:extLst>
          </p:cNvPr>
          <p:cNvSpPr txBox="1"/>
          <p:nvPr/>
        </p:nvSpPr>
        <p:spPr>
          <a:xfrm>
            <a:off x="9952172" y="5272563"/>
            <a:ext cx="209526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 “pitchers”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 aurea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 repens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wannani</a:t>
            </a:r>
          </a:p>
          <a:p>
            <a:pPr algn="ctr"/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 dichotoma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Genlisea 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Utricularia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04F3945D-936B-B00A-D5E8-7F1EA9D52F66}"/>
              </a:ext>
            </a:extLst>
          </p:cNvPr>
          <p:cNvSpPr txBox="1"/>
          <p:nvPr/>
        </p:nvSpPr>
        <p:spPr>
          <a:xfrm>
            <a:off x="185057" y="11524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E5CE3637-7BDA-5E81-6A4B-DC5954C12B0D}"/>
              </a:ext>
            </a:extLst>
          </p:cNvPr>
          <p:cNvSpPr txBox="1"/>
          <p:nvPr/>
        </p:nvSpPr>
        <p:spPr>
          <a:xfrm>
            <a:off x="1758439" y="11392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745B1613-8638-6899-6E9E-523F0882C0C3}"/>
              </a:ext>
            </a:extLst>
          </p:cNvPr>
          <p:cNvSpPr txBox="1"/>
          <p:nvPr/>
        </p:nvSpPr>
        <p:spPr>
          <a:xfrm>
            <a:off x="1745181" y="25993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3BA022E6-F37B-B7B7-31CE-F3987C894E77}"/>
              </a:ext>
            </a:extLst>
          </p:cNvPr>
          <p:cNvSpPr txBox="1"/>
          <p:nvPr/>
        </p:nvSpPr>
        <p:spPr>
          <a:xfrm>
            <a:off x="5234607" y="11127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5ABC662D-AB8D-9D29-9E44-E117B2BCB4D6}"/>
              </a:ext>
            </a:extLst>
          </p:cNvPr>
          <p:cNvSpPr txBox="1"/>
          <p:nvPr/>
        </p:nvSpPr>
        <p:spPr>
          <a:xfrm>
            <a:off x="8750982" y="109945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B15638B8-7824-9C6F-C1C1-436BC6242194}"/>
              </a:ext>
            </a:extLst>
          </p:cNvPr>
          <p:cNvSpPr txBox="1"/>
          <p:nvPr/>
        </p:nvSpPr>
        <p:spPr>
          <a:xfrm>
            <a:off x="5223721" y="257281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98D7A324-379C-0CE3-1279-1B1CA87207C6}"/>
              </a:ext>
            </a:extLst>
          </p:cNvPr>
          <p:cNvSpPr txBox="1"/>
          <p:nvPr/>
        </p:nvSpPr>
        <p:spPr>
          <a:xfrm>
            <a:off x="8737727" y="25704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E9A0A143-48FE-FBCB-AE54-4662BFBD80DD}"/>
              </a:ext>
            </a:extLst>
          </p:cNvPr>
          <p:cNvSpPr txBox="1"/>
          <p:nvPr/>
        </p:nvSpPr>
        <p:spPr>
          <a:xfrm>
            <a:off x="1731933" y="41488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85091758-F63D-97E1-015F-0036CE6BCD81}"/>
              </a:ext>
            </a:extLst>
          </p:cNvPr>
          <p:cNvSpPr txBox="1"/>
          <p:nvPr/>
        </p:nvSpPr>
        <p:spPr>
          <a:xfrm>
            <a:off x="1737928" y="51740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71DCBC07-ED54-033B-E9D3-25D94790BCB3}"/>
              </a:ext>
            </a:extLst>
          </p:cNvPr>
          <p:cNvSpPr txBox="1"/>
          <p:nvPr/>
        </p:nvSpPr>
        <p:spPr>
          <a:xfrm>
            <a:off x="8673450" y="414888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BA911435-406B-7579-8A61-869932837CA4}"/>
              </a:ext>
            </a:extLst>
          </p:cNvPr>
          <p:cNvSpPr txBox="1"/>
          <p:nvPr/>
        </p:nvSpPr>
        <p:spPr>
          <a:xfrm>
            <a:off x="8685176" y="5149341"/>
            <a:ext cx="40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2A014074-4E9A-457B-02E9-6D91D22C0A9C}"/>
              </a:ext>
            </a:extLst>
          </p:cNvPr>
          <p:cNvCxnSpPr>
            <a:cxnSpLocks/>
          </p:cNvCxnSpPr>
          <p:nvPr/>
        </p:nvCxnSpPr>
        <p:spPr>
          <a:xfrm flipH="1">
            <a:off x="93709" y="449755"/>
            <a:ext cx="27262" cy="61368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0FD6A695-0540-100C-4A4F-365FBEAB1AD1}"/>
              </a:ext>
            </a:extLst>
          </p:cNvPr>
          <p:cNvCxnSpPr>
            <a:cxnSpLocks/>
          </p:cNvCxnSpPr>
          <p:nvPr/>
        </p:nvCxnSpPr>
        <p:spPr>
          <a:xfrm flipH="1">
            <a:off x="12003511" y="468558"/>
            <a:ext cx="27112" cy="6103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rosera regia (the King Sundew) - Carnivorous Plant Resource">
            <a:extLst>
              <a:ext uri="{FF2B5EF4-FFF2-40B4-BE49-F238E27FC236}">
                <a16:creationId xmlns:a16="http://schemas.microsoft.com/office/drawing/2014/main" id="{5AF0FEA6-AFC5-06B4-012F-88943F5A4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735" y="1267717"/>
            <a:ext cx="962865" cy="118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. schizandra - Drosera - Carnivorous Plants UK">
            <a:extLst>
              <a:ext uri="{FF2B5EF4-FFF2-40B4-BE49-F238E27FC236}">
                <a16:creationId xmlns:a16="http://schemas.microsoft.com/office/drawing/2014/main" id="{FFA032F0-1651-A334-289B-86BCE921D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522" y="2723544"/>
            <a:ext cx="1093706" cy="83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Venus Flytrap: A Species of Special Concern | awkward botany">
            <a:extLst>
              <a:ext uri="{FF2B5EF4-FFF2-40B4-BE49-F238E27FC236}">
                <a16:creationId xmlns:a16="http://schemas.microsoft.com/office/drawing/2014/main" id="{0E727BD7-DC17-5C01-02E5-1BF9A7D80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58" b="4073"/>
          <a:stretch/>
        </p:blipFill>
        <p:spPr bwMode="auto">
          <a:xfrm>
            <a:off x="1987082" y="4320204"/>
            <a:ext cx="1090842" cy="74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Waterwheel Plant (Aldrovanda vesiculosa) - Carnivorous Plant Resource">
            <a:extLst>
              <a:ext uri="{FF2B5EF4-FFF2-40B4-BE49-F238E27FC236}">
                <a16:creationId xmlns:a16="http://schemas.microsoft.com/office/drawing/2014/main" id="{4AED748B-9160-19DB-5201-EA52AE827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9637" r="10488" b="1721"/>
          <a:stretch/>
        </p:blipFill>
        <p:spPr bwMode="auto">
          <a:xfrm>
            <a:off x="2001370" y="5506903"/>
            <a:ext cx="1084660" cy="7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Nepenthes eymae - Wikipedia">
            <a:extLst>
              <a:ext uri="{FF2B5EF4-FFF2-40B4-BE49-F238E27FC236}">
                <a16:creationId xmlns:a16="http://schemas.microsoft.com/office/drawing/2014/main" id="{0871790D-775D-D3B5-3C13-9141910DBA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1" t="1603" r="11560" b="3609"/>
          <a:stretch/>
        </p:blipFill>
        <p:spPr bwMode="auto">
          <a:xfrm>
            <a:off x="5593928" y="1265154"/>
            <a:ext cx="695108" cy="11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The Carnivorous Plant FAQ: USA and Canada Pinguicula">
            <a:extLst>
              <a:ext uri="{FF2B5EF4-FFF2-40B4-BE49-F238E27FC236}">
                <a16:creationId xmlns:a16="http://schemas.microsoft.com/office/drawing/2014/main" id="{AA8CB536-8420-48B0-777B-44FB58C53C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4" t="15489" r="34934" b="7096"/>
          <a:stretch/>
        </p:blipFill>
        <p:spPr bwMode="auto">
          <a:xfrm>
            <a:off x="5572006" y="2702011"/>
            <a:ext cx="1133175" cy="10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Nepenthes mirabilis - Wikipedia">
            <a:extLst>
              <a:ext uri="{FF2B5EF4-FFF2-40B4-BE49-F238E27FC236}">
                <a16:creationId xmlns:a16="http://schemas.microsoft.com/office/drawing/2014/main" id="{0B6ABF6D-5D23-34E0-80DA-008F67EA4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0" r="4341" b="5179"/>
          <a:stretch/>
        </p:blipFill>
        <p:spPr bwMode="auto">
          <a:xfrm>
            <a:off x="9000146" y="1269837"/>
            <a:ext cx="876475" cy="12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Nepenthes ampullaria - Wikipedia">
            <a:extLst>
              <a:ext uri="{FF2B5EF4-FFF2-40B4-BE49-F238E27FC236}">
                <a16:creationId xmlns:a16="http://schemas.microsoft.com/office/drawing/2014/main" id="{00EE0B92-2357-2460-B2F7-E3AD5739F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2" t="21610"/>
          <a:stretch/>
        </p:blipFill>
        <p:spPr bwMode="auto">
          <a:xfrm>
            <a:off x="9056199" y="2690076"/>
            <a:ext cx="850216" cy="114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Genlisea - Wikipedia">
            <a:extLst>
              <a:ext uri="{FF2B5EF4-FFF2-40B4-BE49-F238E27FC236}">
                <a16:creationId xmlns:a16="http://schemas.microsoft.com/office/drawing/2014/main" id="{9FBD41BD-E795-87AD-4D87-96DD29EF5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672" y="4284029"/>
            <a:ext cx="855998" cy="85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utricularia inflata trap - Carnivorous Plant Resource">
            <a:extLst>
              <a:ext uri="{FF2B5EF4-FFF2-40B4-BE49-F238E27FC236}">
                <a16:creationId xmlns:a16="http://schemas.microsoft.com/office/drawing/2014/main" id="{8C545005-CC72-9141-30EF-25408C29F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388" y="5372980"/>
            <a:ext cx="870971" cy="106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5AC4EA-2503-F909-AD03-0E9566C167E3}"/>
              </a:ext>
            </a:extLst>
          </p:cNvPr>
          <p:cNvCxnSpPr>
            <a:cxnSpLocks/>
          </p:cNvCxnSpPr>
          <p:nvPr/>
        </p:nvCxnSpPr>
        <p:spPr>
          <a:xfrm>
            <a:off x="8749618" y="5201123"/>
            <a:ext cx="326791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662ABA9-D6BF-C70C-FF95-514D7CECB01D}"/>
              </a:ext>
            </a:extLst>
          </p:cNvPr>
          <p:cNvSpPr txBox="1"/>
          <p:nvPr/>
        </p:nvSpPr>
        <p:spPr>
          <a:xfrm>
            <a:off x="6362031" y="4447705"/>
            <a:ext cx="22409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Gain of carnivory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983360-05FA-BDF1-65EB-1386CBED9206}"/>
              </a:ext>
            </a:extLst>
          </p:cNvPr>
          <p:cNvSpPr txBox="1"/>
          <p:nvPr/>
        </p:nvSpPr>
        <p:spPr>
          <a:xfrm>
            <a:off x="6341553" y="5387298"/>
            <a:ext cx="23451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Pitcher hypothesis for the origin of </a:t>
            </a:r>
            <a:r>
              <a:rPr lang="en-US" sz="1300" b="1" i="1" dirty="0"/>
              <a:t>Utricularia</a:t>
            </a:r>
            <a:endParaRPr lang="en-US" sz="13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980A8D-1297-6CAE-FD91-D78E5E9C5A96}"/>
              </a:ext>
            </a:extLst>
          </p:cNvPr>
          <p:cNvSpPr txBox="1"/>
          <p:nvPr/>
        </p:nvSpPr>
        <p:spPr>
          <a:xfrm>
            <a:off x="6354740" y="4765260"/>
            <a:ext cx="2706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Darwin’s hypothesis for the </a:t>
            </a:r>
            <a:br>
              <a:rPr lang="en-US" sz="1300" b="1" dirty="0"/>
            </a:br>
            <a:r>
              <a:rPr lang="en-US" sz="1300" b="1" dirty="0"/>
              <a:t>origin of </a:t>
            </a:r>
            <a:r>
              <a:rPr lang="en-US" sz="1300" b="1" i="1" dirty="0"/>
              <a:t>Dionaea/ Aldrovanda</a:t>
            </a:r>
            <a:endParaRPr lang="en-US" sz="13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7E345C-0231-95DE-EF41-14328F78B7D5}"/>
              </a:ext>
            </a:extLst>
          </p:cNvPr>
          <p:cNvCxnSpPr>
            <a:cxnSpLocks/>
          </p:cNvCxnSpPr>
          <p:nvPr/>
        </p:nvCxnSpPr>
        <p:spPr>
          <a:xfrm flipH="1">
            <a:off x="3197938" y="4128733"/>
            <a:ext cx="3879" cy="186033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9FA73430-97D5-81C3-660C-6E05302379BF}"/>
              </a:ext>
            </a:extLst>
          </p:cNvPr>
          <p:cNvSpPr txBox="1"/>
          <p:nvPr/>
        </p:nvSpPr>
        <p:spPr>
          <a:xfrm>
            <a:off x="9411097" y="4170462"/>
            <a:ext cx="3289618" cy="11926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eel-trap pitchers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Darlingtonia californica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(juv.)</a:t>
            </a:r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Sarracenia psittacina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Genlisea 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aurea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Extinct pitcher plants*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CCE787-4C25-FBB3-708C-84FC625ACEF0}"/>
              </a:ext>
            </a:extLst>
          </p:cNvPr>
          <p:cNvSpPr txBox="1"/>
          <p:nvPr/>
        </p:nvSpPr>
        <p:spPr>
          <a:xfrm>
            <a:off x="3057656" y="2663486"/>
            <a:ext cx="20952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Broad adhesive leaves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vulgaris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acuminata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ibarrae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schizandra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prostratoscaposa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Drosera cuneifolia</a:t>
            </a:r>
          </a:p>
          <a:p>
            <a:pPr algn="ctr"/>
            <a:endParaRPr lang="en-US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7BEA75-DD90-36E8-401C-5874D9E25343}"/>
              </a:ext>
            </a:extLst>
          </p:cNvPr>
          <p:cNvSpPr txBox="1"/>
          <p:nvPr/>
        </p:nvSpPr>
        <p:spPr>
          <a:xfrm>
            <a:off x="6017004" y="2636665"/>
            <a:ext cx="3289618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Highly curled adhesive leaf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lutea 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grandiflora</a:t>
            </a:r>
          </a:p>
          <a:p>
            <a:pPr algn="ctr"/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 villosa</a:t>
            </a:r>
          </a:p>
          <a:p>
            <a:pPr algn="ct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(and many other </a:t>
            </a:r>
            <a:r>
              <a:rPr lang="en-US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Pinguicula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1199BD0-48CD-7CFA-7C9C-29A2CAE245FC}"/>
              </a:ext>
            </a:extLst>
          </p:cNvPr>
          <p:cNvSpPr/>
          <p:nvPr/>
        </p:nvSpPr>
        <p:spPr>
          <a:xfrm>
            <a:off x="2946763" y="2437479"/>
            <a:ext cx="452038" cy="3696936"/>
          </a:xfrm>
          <a:prstGeom prst="downArrow">
            <a:avLst>
              <a:gd name="adj1" fmla="val 50000"/>
              <a:gd name="adj2" fmla="val 65453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CA5955F-9516-B3B4-0065-6B9A17181987}"/>
              </a:ext>
            </a:extLst>
          </p:cNvPr>
          <p:cNvCxnSpPr>
            <a:cxnSpLocks/>
          </p:cNvCxnSpPr>
          <p:nvPr/>
        </p:nvCxnSpPr>
        <p:spPr>
          <a:xfrm>
            <a:off x="831218" y="2530872"/>
            <a:ext cx="2466508" cy="0"/>
          </a:xfrm>
          <a:prstGeom prst="line">
            <a:avLst/>
          </a:prstGeom>
          <a:ln w="1270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FF688-C16F-CAF4-45B6-EF3EDFD1D34F}"/>
              </a:ext>
            </a:extLst>
          </p:cNvPr>
          <p:cNvCxnSpPr>
            <a:cxnSpLocks/>
          </p:cNvCxnSpPr>
          <p:nvPr/>
        </p:nvCxnSpPr>
        <p:spPr>
          <a:xfrm>
            <a:off x="794491" y="4007250"/>
            <a:ext cx="2466508" cy="0"/>
          </a:xfrm>
          <a:prstGeom prst="line">
            <a:avLst/>
          </a:prstGeom>
          <a:ln w="1270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AADC2A7-1057-23F6-4481-45DA794E2C78}"/>
              </a:ext>
            </a:extLst>
          </p:cNvPr>
          <p:cNvCxnSpPr>
            <a:cxnSpLocks/>
          </p:cNvCxnSpPr>
          <p:nvPr/>
        </p:nvCxnSpPr>
        <p:spPr>
          <a:xfrm flipV="1">
            <a:off x="5407998" y="4592908"/>
            <a:ext cx="950476" cy="840"/>
          </a:xfrm>
          <a:prstGeom prst="line">
            <a:avLst/>
          </a:prstGeom>
          <a:ln w="12700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Down Arrow 32">
            <a:extLst>
              <a:ext uri="{FF2B5EF4-FFF2-40B4-BE49-F238E27FC236}">
                <a16:creationId xmlns:a16="http://schemas.microsoft.com/office/drawing/2014/main" id="{62401505-6820-4B82-018D-6CFE6CDE749E}"/>
              </a:ext>
            </a:extLst>
          </p:cNvPr>
          <p:cNvSpPr/>
          <p:nvPr/>
        </p:nvSpPr>
        <p:spPr>
          <a:xfrm rot="16200000">
            <a:off x="5679270" y="4569192"/>
            <a:ext cx="452038" cy="906370"/>
          </a:xfrm>
          <a:prstGeom prst="downArrow">
            <a:avLst>
              <a:gd name="adj1" fmla="val 50000"/>
              <a:gd name="adj2" fmla="val 65453"/>
            </a:avLst>
          </a:prstGeom>
          <a:solidFill>
            <a:srgbClr val="FF00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D90B3008-EEE4-C7F4-5270-F24DE6E0C207}"/>
              </a:ext>
            </a:extLst>
          </p:cNvPr>
          <p:cNvSpPr/>
          <p:nvPr/>
        </p:nvSpPr>
        <p:spPr>
          <a:xfrm rot="16200000">
            <a:off x="5679272" y="5144522"/>
            <a:ext cx="452038" cy="906367"/>
          </a:xfrm>
          <a:prstGeom prst="downArrow">
            <a:avLst>
              <a:gd name="adj1" fmla="val 50000"/>
              <a:gd name="adj2" fmla="val 65453"/>
            </a:avLst>
          </a:prstGeom>
          <a:solidFill>
            <a:schemeClr val="bg1">
              <a:lumMod val="85000"/>
            </a:schemeClr>
          </a:solidFill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DD11C7-E603-D95C-2EE3-1E26E2CCA636}"/>
              </a:ext>
            </a:extLst>
          </p:cNvPr>
          <p:cNvSpPr txBox="1"/>
          <p:nvPr/>
        </p:nvSpPr>
        <p:spPr>
          <a:xfrm>
            <a:off x="6299686" y="5915802"/>
            <a:ext cx="26382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Hypothesized extinct forms </a:t>
            </a:r>
            <a:br>
              <a:rPr lang="en-US" sz="1300" b="1" dirty="0"/>
            </a:br>
            <a:r>
              <a:rPr lang="en-US" sz="1300" b="1" dirty="0"/>
              <a:t>in Lentibulariaceae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82EA67-8985-148D-0159-9E70B913E96A}"/>
              </a:ext>
            </a:extLst>
          </p:cNvPr>
          <p:cNvSpPr txBox="1"/>
          <p:nvPr/>
        </p:nvSpPr>
        <p:spPr>
          <a:xfrm>
            <a:off x="6032801" y="5929007"/>
            <a:ext cx="322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</a:t>
            </a:r>
            <a:endParaRPr lang="en-US" sz="1300" b="1" dirty="0"/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5B290F3E-1626-CCC2-51C2-3F2EAFFC58BA}"/>
              </a:ext>
            </a:extLst>
          </p:cNvPr>
          <p:cNvSpPr/>
          <p:nvPr/>
        </p:nvSpPr>
        <p:spPr>
          <a:xfrm rot="5400000">
            <a:off x="5708681" y="1412675"/>
            <a:ext cx="2051988" cy="7055663"/>
          </a:xfrm>
          <a:prstGeom prst="bentArrow">
            <a:avLst>
              <a:gd name="adj1" fmla="val 9646"/>
              <a:gd name="adj2" fmla="val 10791"/>
              <a:gd name="adj3" fmla="val 15400"/>
              <a:gd name="adj4" fmla="val 22633"/>
            </a:avLst>
          </a:prstGeom>
          <a:solidFill>
            <a:schemeClr val="bg1">
              <a:lumMod val="85000"/>
            </a:schemeClr>
          </a:solidFill>
          <a:ln w="5080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25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B658D2-E39E-8784-6F7B-F87B9B888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9497"/>
            <a:ext cx="74676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7E6111-523C-03B8-D54C-E083D39DA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07" y="4285323"/>
            <a:ext cx="7181386" cy="235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F2C4A2-B5C3-DF4D-76B0-8B86DF874C0B}"/>
              </a:ext>
            </a:extLst>
          </p:cNvPr>
          <p:cNvSpPr txBox="1"/>
          <p:nvPr/>
        </p:nvSpPr>
        <p:spPr>
          <a:xfrm>
            <a:off x="2141035" y="780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2580C-76D6-7155-C2DB-7CDA6F1FA8F3}"/>
              </a:ext>
            </a:extLst>
          </p:cNvPr>
          <p:cNvSpPr txBox="1"/>
          <p:nvPr/>
        </p:nvSpPr>
        <p:spPr>
          <a:xfrm>
            <a:off x="2137321" y="424489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368247-129C-477B-48BE-9DECAA1F0BD4}"/>
              </a:ext>
            </a:extLst>
          </p:cNvPr>
          <p:cNvSpPr txBox="1"/>
          <p:nvPr/>
        </p:nvSpPr>
        <p:spPr>
          <a:xfrm>
            <a:off x="6170340" y="424117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64867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growth and ground adhesive&#10;&#10;AI-generated content may be incorrect.">
            <a:extLst>
              <a:ext uri="{FF2B5EF4-FFF2-40B4-BE49-F238E27FC236}">
                <a16:creationId xmlns:a16="http://schemas.microsoft.com/office/drawing/2014/main" id="{91537383-FC19-8B33-A16C-A7B4B793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3" y="662905"/>
            <a:ext cx="5553793" cy="3918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graph of a line graph&#10;&#10;AI-generated content may be incorrect.">
            <a:extLst>
              <a:ext uri="{FF2B5EF4-FFF2-40B4-BE49-F238E27FC236}">
                <a16:creationId xmlns:a16="http://schemas.microsoft.com/office/drawing/2014/main" id="{400A142C-253D-4C52-2DDB-C1657F01D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753" y="662905"/>
            <a:ext cx="5559603" cy="3918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A3D0C3-4F03-96AE-D9C3-2F092E131309}"/>
              </a:ext>
            </a:extLst>
          </p:cNvPr>
          <p:cNvSpPr txBox="1"/>
          <p:nvPr/>
        </p:nvSpPr>
        <p:spPr>
          <a:xfrm>
            <a:off x="81644" y="5878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2472B-7368-D6EE-D509-02B2FC2AB927}"/>
              </a:ext>
            </a:extLst>
          </p:cNvPr>
          <p:cNvSpPr txBox="1"/>
          <p:nvPr/>
        </p:nvSpPr>
        <p:spPr>
          <a:xfrm>
            <a:off x="6139539" y="6041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58436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78507</TotalTime>
  <Words>595</Words>
  <Application>Microsoft Macintosh PowerPoint</Application>
  <PresentationFormat>Widescreen</PresentationFormat>
  <Paragraphs>229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Masafumi Obara</dc:creator>
  <cp:lastModifiedBy>Nicholas Matzke</cp:lastModifiedBy>
  <cp:revision>27</cp:revision>
  <cp:lastPrinted>2025-12-03T23:39:51Z</cp:lastPrinted>
  <dcterms:created xsi:type="dcterms:W3CDTF">2024-12-08T04:11:55Z</dcterms:created>
  <dcterms:modified xsi:type="dcterms:W3CDTF">2025-12-04T02:37:12Z</dcterms:modified>
</cp:coreProperties>
</file>